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8" r:id="rId3"/>
    <p:sldId id="270" r:id="rId4"/>
    <p:sldId id="271" r:id="rId5"/>
    <p:sldId id="272" r:id="rId6"/>
    <p:sldId id="273" r:id="rId7"/>
    <p:sldId id="274" r:id="rId8"/>
    <p:sldId id="275" r:id="rId9"/>
    <p:sldId id="276" r:id="rId10"/>
    <p:sldId id="269" r:id="rId11"/>
    <p:sldId id="277" r:id="rId12"/>
    <p:sldId id="266" r:id="rId1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54" autoAdjust="0"/>
    <p:restoredTop sz="93265" autoAdjust="0"/>
  </p:normalViewPr>
  <p:slideViewPr>
    <p:cSldViewPr>
      <p:cViewPr varScale="1">
        <p:scale>
          <a:sx n="58" d="100"/>
          <a:sy n="58" d="100"/>
        </p:scale>
        <p:origin x="1632"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CBDDD8-71ED-490A-A4CA-24BA19CB3505}" type="datetimeFigureOut">
              <a:rPr lang="el-GR" smtClean="0"/>
              <a:t>27/5/2025</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D57CD1-468F-4923-A543-F47AC8BC2C03}" type="slidenum">
              <a:rPr lang="el-GR" smtClean="0"/>
              <a:t>‹#›</a:t>
            </a:fld>
            <a:endParaRPr lang="el-GR"/>
          </a:p>
        </p:txBody>
      </p:sp>
    </p:spTree>
    <p:extLst>
      <p:ext uri="{BB962C8B-B14F-4D97-AF65-F5344CB8AC3E}">
        <p14:creationId xmlns:p14="http://schemas.microsoft.com/office/powerpoint/2010/main" val="1778043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ED57CD1-468F-4923-A543-F47AC8BC2C03}" type="slidenum">
              <a:rPr lang="el-GR" smtClean="0"/>
              <a:t>1</a:t>
            </a:fld>
            <a:endParaRPr lang="el-GR"/>
          </a:p>
        </p:txBody>
      </p:sp>
    </p:spTree>
    <p:extLst>
      <p:ext uri="{BB962C8B-B14F-4D97-AF65-F5344CB8AC3E}">
        <p14:creationId xmlns:p14="http://schemas.microsoft.com/office/powerpoint/2010/main" val="1333538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63F5557-E90B-41C4-BA49-5FB1393EF913}" type="datetimeFigureOut">
              <a:rPr lang="es-ES" smtClean="0"/>
              <a:pPr/>
              <a:t>27/05/2025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FB87E8A-16A0-4DFA-B64A-BFF38D2F4A35}" type="slidenum">
              <a:rPr lang="es-ES" smtClean="0"/>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3F5557-E90B-41C4-BA49-5FB1393EF913}" type="datetimeFigureOut">
              <a:rPr lang="es-ES" smtClean="0"/>
              <a:pPr/>
              <a:t>27/05/2025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B87E8A-16A0-4DFA-B64A-BFF38D2F4A35}" type="slidenum">
              <a:rPr lang="es-ES" smtClean="0"/>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pmc.ncbi.nlm.nih.gov/articles/PMC7644889/"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acacia.edu/blog/essential-skills-for-21st-century-educators-a-comprehensive-guide/"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verywellmind.com/what-is-intrinsic-motivation-2795385"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s://www.criticalthinking.org/pages/defining-critical-thinking/766"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Experiential_learning"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en.wikipedia.org/wiki/Virtual_reality?ysclid=mb6wtcpbvu253111643"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Formative_assessment"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hyperlink" Target="https://www.teachfloor.com/blog/10-best-strategies-to-improve-knowledge-retention"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Collaborative_learning?ysclid=mb6wolnxf1494353181"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56794" y="2033464"/>
            <a:ext cx="8229600" cy="216729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latin typeface="Tahoma" pitchFamily="34" charset="0"/>
                <a:cs typeface="Tahoma" pitchFamily="34" charset="0"/>
              </a:rPr>
              <a:t>MODULE 1: Gamification of </a:t>
            </a:r>
            <a:r>
              <a:rPr lang="tr-TR" sz="3200" b="1" dirty="0">
                <a:latin typeface="Tahoma" pitchFamily="34" charset="0"/>
                <a:cs typeface="Tahoma" pitchFamily="34" charset="0"/>
              </a:rPr>
              <a:t>L</a:t>
            </a:r>
            <a:r>
              <a:rPr lang="en-US" sz="3200" b="1" dirty="0">
                <a:latin typeface="Tahoma" pitchFamily="34" charset="0"/>
                <a:cs typeface="Tahoma" pitchFamily="34" charset="0"/>
              </a:rPr>
              <a:t>earning,</a:t>
            </a:r>
            <a:r>
              <a:rPr lang="tr-TR" sz="3200" b="1" dirty="0">
                <a:latin typeface="Tahoma" pitchFamily="34" charset="0"/>
                <a:cs typeface="Tahoma" pitchFamily="34" charset="0"/>
              </a:rPr>
              <a:t> S</a:t>
            </a:r>
            <a:r>
              <a:rPr lang="en-US" sz="3200" b="1" dirty="0" err="1">
                <a:latin typeface="Tahoma" pitchFamily="34" charset="0"/>
                <a:cs typeface="Tahoma" pitchFamily="34" charset="0"/>
              </a:rPr>
              <a:t>imulations</a:t>
            </a:r>
            <a:r>
              <a:rPr lang="tr-TR" sz="3200" b="1" dirty="0">
                <a:latin typeface="Tahoma" pitchFamily="34" charset="0"/>
                <a:cs typeface="Tahoma" pitchFamily="34" charset="0"/>
              </a:rPr>
              <a:t> </a:t>
            </a:r>
            <a:r>
              <a:rPr lang="en-US" sz="3200" b="1" dirty="0">
                <a:latin typeface="Tahoma" pitchFamily="34" charset="0"/>
                <a:cs typeface="Tahoma" pitchFamily="34" charset="0"/>
              </a:rPr>
              <a:t>&amp;</a:t>
            </a:r>
            <a:r>
              <a:rPr lang="tr-TR" sz="3200" b="1" dirty="0">
                <a:latin typeface="Tahoma" pitchFamily="34" charset="0"/>
                <a:cs typeface="Tahoma" pitchFamily="34" charset="0"/>
              </a:rPr>
              <a:t> D</a:t>
            </a:r>
            <a:r>
              <a:rPr lang="en-US" sz="3200" b="1" dirty="0" err="1">
                <a:latin typeface="Tahoma" pitchFamily="34" charset="0"/>
                <a:cs typeface="Tahoma" pitchFamily="34" charset="0"/>
              </a:rPr>
              <a:t>igital</a:t>
            </a:r>
            <a:r>
              <a:rPr lang="en-US" sz="3200" b="1" dirty="0">
                <a:latin typeface="Tahoma" pitchFamily="34" charset="0"/>
                <a:cs typeface="Tahoma" pitchFamily="34" charset="0"/>
              </a:rPr>
              <a:t> </a:t>
            </a:r>
            <a:r>
              <a:rPr lang="tr-TR" sz="3200" b="1" dirty="0">
                <a:latin typeface="Tahoma" pitchFamily="34" charset="0"/>
                <a:cs typeface="Tahoma" pitchFamily="34" charset="0"/>
              </a:rPr>
              <a:t>S</a:t>
            </a:r>
            <a:r>
              <a:rPr lang="en-US" sz="3200" b="1" dirty="0" err="1">
                <a:latin typeface="Tahoma" pitchFamily="34" charset="0"/>
                <a:cs typeface="Tahoma" pitchFamily="34" charset="0"/>
              </a:rPr>
              <a:t>torytelling</a:t>
            </a:r>
            <a:endParaRPr lang="en-US" sz="3200" b="1" dirty="0">
              <a:latin typeface="Tahoma" pitchFamily="34" charset="0"/>
              <a:cs typeface="Tahoma" pitchFamily="34" charset="0"/>
            </a:endParaRPr>
          </a:p>
          <a:p>
            <a:endParaRPr lang="en-GB" sz="2400" dirty="0">
              <a:latin typeface="Tahoma" pitchFamily="34" charset="0"/>
              <a:cs typeface="Tahoma" pitchFamily="34" charset="0"/>
            </a:endParaRPr>
          </a:p>
          <a:p>
            <a:r>
              <a:rPr lang="en-US" sz="2400" dirty="0">
                <a:latin typeface="Tahoma" pitchFamily="34" charset="0"/>
                <a:cs typeface="Tahoma" pitchFamily="34" charset="0"/>
              </a:rPr>
              <a:t>UNIT 1: INTRODUCTION to GAMIFICATION in VET</a:t>
            </a:r>
            <a:endParaRPr lang="en-GB" sz="2400" dirty="0">
              <a:latin typeface="Tahoma" pitchFamily="34" charset="0"/>
              <a:cs typeface="Tahoma" pitchFamily="34" charset="0"/>
            </a:endParaRPr>
          </a:p>
        </p:txBody>
      </p:sp>
      <p:sp>
        <p:nvSpPr>
          <p:cNvPr id="2" name="Rectangle 1"/>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8" name="Rectangle 7"/>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1" name="Picture 10"/>
          <p:cNvPicPr/>
          <p:nvPr/>
        </p:nvPicPr>
        <p:blipFill>
          <a:blip r:embed="rId3" cstate="print">
            <a:extLst>
              <a:ext uri="{28A0092B-C50C-407E-A947-70E740481C1C}">
                <a14:useLocalDpi xmlns:a14="http://schemas.microsoft.com/office/drawing/2010/main" val="0"/>
              </a:ext>
            </a:extLst>
          </a:blip>
          <a:stretch>
            <a:fillRect/>
          </a:stretch>
        </p:blipFill>
        <p:spPr>
          <a:xfrm>
            <a:off x="3753590" y="476672"/>
            <a:ext cx="1436007" cy="1436007"/>
          </a:xfrm>
          <a:prstGeom prst="rect">
            <a:avLst/>
          </a:prstGeom>
        </p:spPr>
      </p:pic>
      <p:pic>
        <p:nvPicPr>
          <p:cNvPr id="12" name="Picture 11"/>
          <p:cNvPicPr/>
          <p:nvPr/>
        </p:nvPicPr>
        <p:blipFill>
          <a:blip r:embed="rId4"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4168628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31640" y="332657"/>
            <a:ext cx="7416824" cy="576064"/>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r>
              <a:rPr lang="en-US" sz="2800" b="1" dirty="0">
                <a:latin typeface="Arial" pitchFamily="34" charset="0"/>
                <a:cs typeface="Arial" pitchFamily="34" charset="0"/>
              </a:rPr>
              <a:t>Benefits for Educators</a:t>
            </a:r>
            <a:endParaRPr lang="el-GR" sz="28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Rectangle 7"/>
          <p:cNvSpPr/>
          <p:nvPr/>
        </p:nvSpPr>
        <p:spPr>
          <a:xfrm>
            <a:off x="467544" y="1196752"/>
            <a:ext cx="8118849" cy="3170099"/>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These methods help teachers systematically track and support student progress. Learning analytics can inform instructional decisions.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Simulations and games allow educators to observe students' real-time performance. This enables immediate and targeted feedback.</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Digital storytelling helps educators deliver content in more engaging and memorable ways. Students remain more focused and interested.</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Using </a:t>
            </a:r>
            <a:r>
              <a:rPr lang="tr-TR" sz="1600" dirty="0">
                <a:latin typeface="Arial" pitchFamily="34" charset="0"/>
                <a:cs typeface="Arial" pitchFamily="34" charset="0"/>
                <a:hlinkClick r:id="rId3"/>
              </a:rPr>
              <a:t>multimedia </a:t>
            </a:r>
            <a:r>
              <a:rPr lang="tr-TR" sz="1600" dirty="0" err="1">
                <a:latin typeface="Arial" pitchFamily="34" charset="0"/>
                <a:cs typeface="Arial" pitchFamily="34" charset="0"/>
                <a:hlinkClick r:id="rId3"/>
              </a:rPr>
              <a:t>instructional</a:t>
            </a:r>
            <a:r>
              <a:rPr lang="en-US" sz="1600" dirty="0">
                <a:latin typeface="Arial" pitchFamily="34" charset="0"/>
                <a:cs typeface="Arial" pitchFamily="34" charset="0"/>
                <a:hlinkClick r:id="rId3"/>
              </a:rPr>
              <a:t> tools</a:t>
            </a:r>
            <a:r>
              <a:rPr lang="en-US" sz="1600" dirty="0">
                <a:latin typeface="Arial" pitchFamily="34" charset="0"/>
                <a:cs typeface="Arial" pitchFamily="34" charset="0"/>
              </a:rPr>
              <a:t> enhances teachers' technological competencies. This aligns with modern expectations of </a:t>
            </a:r>
            <a:r>
              <a:rPr lang="en-US" sz="1600" dirty="0">
                <a:latin typeface="Arial" pitchFamily="34" charset="0"/>
                <a:cs typeface="Arial" pitchFamily="34" charset="0"/>
                <a:hlinkClick r:id="rId4"/>
              </a:rPr>
              <a:t>21st-century teaching skills</a:t>
            </a:r>
            <a:r>
              <a:rPr lang="en-US" sz="1600" dirty="0">
                <a:latin typeface="Arial" pitchFamily="34" charset="0"/>
                <a:cs typeface="Arial" pitchFamily="34" charset="0"/>
              </a:rPr>
              <a:t>.</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These methods encourage a shift to student-centered learning. Teachers take on a more facilitative role, strengthening their connection with learners.</a:t>
            </a:r>
            <a:endParaRPr lang="el-GR" sz="1600" dirty="0">
              <a:latin typeface="Arial" pitchFamily="34" charset="0"/>
              <a:cs typeface="Arial" pitchFamily="34" charset="0"/>
            </a:endParaRPr>
          </a:p>
        </p:txBody>
      </p:sp>
      <p:sp>
        <p:nvSpPr>
          <p:cNvPr id="10" name="Rectangle 9"/>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3" name="Rectangle 12"/>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4119865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31640" y="332657"/>
            <a:ext cx="7416824" cy="576064"/>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r>
              <a:rPr lang="en-US" sz="2800" b="1" dirty="0">
                <a:latin typeface="Arial" pitchFamily="34" charset="0"/>
                <a:cs typeface="Arial" pitchFamily="34" charset="0"/>
              </a:rPr>
              <a:t>Conclusion and Recommendations</a:t>
            </a:r>
            <a:endParaRPr lang="el-GR" sz="28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Rectangle 7"/>
          <p:cNvSpPr/>
          <p:nvPr/>
        </p:nvSpPr>
        <p:spPr>
          <a:xfrm>
            <a:off x="467544" y="1196752"/>
            <a:ext cx="8118849" cy="3416320"/>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Gamification, simulation, and digital storytelling are powerful tools that boost engagement and motivation. They offer an alternative to traditional, passive instruction.</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In vocational education, these methods help develop both technical and interpersonal skills. They promote practical, hands-on learning experiences.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Educators should implement these methods consciously, based on sound pedagogical principles. Random use may diminish their effectiveness.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These approaches also promote lifelong learning skills such as self-regulation and reflective thinking. They prepare students for the demands of modern life.</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In conclusion, these innovative strategies are key to shaping the future of education. They offer meaningful, dynamic, and inclusive learning environments.</a:t>
            </a:r>
            <a:endParaRPr lang="el-GR" sz="1600" dirty="0">
              <a:latin typeface="Arial" pitchFamily="34" charset="0"/>
              <a:cs typeface="Arial" pitchFamily="34" charset="0"/>
            </a:endParaRPr>
          </a:p>
        </p:txBody>
      </p:sp>
      <p:sp>
        <p:nvSpPr>
          <p:cNvPr id="10" name="Rectangle 9"/>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3" name="Rectangle 12"/>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5" name="Picture 14"/>
          <p:cNvPicPr/>
          <p:nvPr/>
        </p:nvPicPr>
        <p:blipFill>
          <a:blip r:embed="rId3"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252589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56794" y="1052736"/>
            <a:ext cx="8229600" cy="94156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r>
              <a:rPr lang="en-US" sz="2800" b="1" dirty="0">
                <a:latin typeface="Arial" pitchFamily="34" charset="0"/>
                <a:cs typeface="Arial" pitchFamily="34" charset="0"/>
              </a:rPr>
              <a:t>Text References</a:t>
            </a:r>
            <a:endParaRPr lang="el-GR" sz="2800" b="1" dirty="0">
              <a:latin typeface="Arial" pitchFamily="34" charset="0"/>
              <a:cs typeface="Arial" pitchFamily="34" charset="0"/>
            </a:endParaRPr>
          </a:p>
        </p:txBody>
      </p:sp>
      <p:sp>
        <p:nvSpPr>
          <p:cNvPr id="9" name="Rectangle 8"/>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2" name="Rectangle 11"/>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pic>
        <p:nvPicPr>
          <p:cNvPr id="15" name="Picture 14"/>
          <p:cNvPicPr/>
          <p:nvPr/>
        </p:nvPicPr>
        <p:blipFill>
          <a:blip r:embed="rId3"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Title 1">
            <a:extLst>
              <a:ext uri="{FF2B5EF4-FFF2-40B4-BE49-F238E27FC236}">
                <a16:creationId xmlns:a16="http://schemas.microsoft.com/office/drawing/2014/main" id="{B42E5048-ECB1-4BC3-8D9A-CB61380432D2}"/>
              </a:ext>
            </a:extLst>
          </p:cNvPr>
          <p:cNvSpPr txBox="1">
            <a:spLocks/>
          </p:cNvSpPr>
          <p:nvPr/>
        </p:nvSpPr>
        <p:spPr>
          <a:xfrm>
            <a:off x="323528" y="1556792"/>
            <a:ext cx="8229600" cy="94156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endParaRPr lang="el-GR" sz="1600" dirty="0">
              <a:latin typeface="Arial" pitchFamily="34" charset="0"/>
              <a:cs typeface="Arial" pitchFamily="34" charset="0"/>
            </a:endParaRPr>
          </a:p>
        </p:txBody>
      </p:sp>
      <p:sp>
        <p:nvSpPr>
          <p:cNvPr id="10" name="Metin kutusu 9">
            <a:extLst>
              <a:ext uri="{FF2B5EF4-FFF2-40B4-BE49-F238E27FC236}">
                <a16:creationId xmlns:a16="http://schemas.microsoft.com/office/drawing/2014/main" id="{BDC7CC95-3FFC-4FB2-BE71-A5A8063CE7F2}"/>
              </a:ext>
            </a:extLst>
          </p:cNvPr>
          <p:cNvSpPr txBox="1"/>
          <p:nvPr/>
        </p:nvSpPr>
        <p:spPr>
          <a:xfrm>
            <a:off x="395536" y="1628800"/>
            <a:ext cx="7992888" cy="4093428"/>
          </a:xfrm>
          <a:prstGeom prst="rect">
            <a:avLst/>
          </a:prstGeom>
          <a:noFill/>
        </p:spPr>
        <p:txBody>
          <a:bodyPr wrap="square">
            <a:spAutoFit/>
          </a:bodyPr>
          <a:lstStyle/>
          <a:p>
            <a:pPr marL="361950" indent="-361950">
              <a:spcAft>
                <a:spcPts val="600"/>
              </a:spcAft>
            </a:pPr>
            <a:r>
              <a:rPr lang="en-US" sz="1600" dirty="0"/>
              <a:t>Dahalan, F., Alias, N. and </a:t>
            </a:r>
            <a:r>
              <a:rPr lang="en-US" sz="1600" dirty="0" err="1"/>
              <a:t>Shaharom</a:t>
            </a:r>
            <a:r>
              <a:rPr lang="en-US" sz="1600" dirty="0"/>
              <a:t>, M. S. N. (2024). Gamification and Game Based Learning for Vocational Education and Training: A Systematic Literature Review Education and Information Technologies, 29, 1279–1317.  https://doi.org/10.1007/s10639-022-11548-w </a:t>
            </a:r>
            <a:endParaRPr lang="tr-TR" sz="1600" dirty="0"/>
          </a:p>
          <a:p>
            <a:pPr marL="361950" indent="-361950">
              <a:spcAft>
                <a:spcPts val="600"/>
              </a:spcAft>
            </a:pPr>
            <a:r>
              <a:rPr lang="en-US" sz="1600" dirty="0" err="1"/>
              <a:t>Preradovic</a:t>
            </a:r>
            <a:r>
              <a:rPr lang="en-US" sz="1600" dirty="0"/>
              <a:t>, N.M., </a:t>
            </a:r>
            <a:r>
              <a:rPr lang="en-US" sz="1600" dirty="0" err="1"/>
              <a:t>Lesin</a:t>
            </a:r>
            <a:r>
              <a:rPr lang="en-US" sz="1600" dirty="0"/>
              <a:t>, G., &amp; Boras, D. (2016). Introduction of Digital Storytelling in Preschool</a:t>
            </a:r>
            <a:r>
              <a:rPr lang="tr-TR" sz="1600" dirty="0"/>
              <a:t> </a:t>
            </a:r>
            <a:r>
              <a:rPr lang="en-US" sz="1600" dirty="0"/>
              <a:t>Education : a Case Study from Croatia. Digital Education Review, 30, 94-105.</a:t>
            </a:r>
            <a:r>
              <a:rPr lang="tr-TR" sz="1600" dirty="0"/>
              <a:t> </a:t>
            </a:r>
            <a:r>
              <a:rPr lang="en-US" sz="1600" dirty="0"/>
              <a:t>doi:10.1344/DER.2016.30.94-105 </a:t>
            </a:r>
            <a:endParaRPr lang="tr-TR" sz="1600" dirty="0"/>
          </a:p>
          <a:p>
            <a:pPr marL="361950" indent="-361950">
              <a:spcAft>
                <a:spcPts val="600"/>
              </a:spcAft>
            </a:pPr>
            <a:r>
              <a:rPr lang="en-US" sz="1600" dirty="0"/>
              <a:t>So H</a:t>
            </a:r>
            <a:r>
              <a:rPr lang="tr-TR" sz="1600" dirty="0"/>
              <a:t>. </a:t>
            </a:r>
            <a:r>
              <a:rPr lang="en-US" sz="1600" dirty="0"/>
              <a:t>Y</a:t>
            </a:r>
            <a:r>
              <a:rPr lang="tr-TR" sz="1600" dirty="0"/>
              <a:t>.</a:t>
            </a:r>
            <a:r>
              <a:rPr lang="en-US" sz="1600" dirty="0"/>
              <a:t>, Chen</a:t>
            </a:r>
            <a:r>
              <a:rPr lang="tr-TR" sz="1600" dirty="0"/>
              <a:t>,</a:t>
            </a:r>
            <a:r>
              <a:rPr lang="en-US" sz="1600" dirty="0"/>
              <a:t> P</a:t>
            </a:r>
            <a:r>
              <a:rPr lang="tr-TR" sz="1600" dirty="0"/>
              <a:t>. </a:t>
            </a:r>
            <a:r>
              <a:rPr lang="en-US" sz="1600" dirty="0"/>
              <a:t>P</a:t>
            </a:r>
            <a:r>
              <a:rPr lang="tr-TR" sz="1600" dirty="0"/>
              <a:t>.</a:t>
            </a:r>
            <a:r>
              <a:rPr lang="en-US" sz="1600" dirty="0"/>
              <a:t>, Wong</a:t>
            </a:r>
            <a:r>
              <a:rPr lang="tr-TR" sz="1600" dirty="0"/>
              <a:t>,</a:t>
            </a:r>
            <a:r>
              <a:rPr lang="en-US" sz="1600" dirty="0"/>
              <a:t> G</a:t>
            </a:r>
            <a:r>
              <a:rPr lang="tr-TR" sz="1600" dirty="0"/>
              <a:t>. </a:t>
            </a:r>
            <a:r>
              <a:rPr lang="en-US" sz="1600" dirty="0"/>
              <a:t>K</a:t>
            </a:r>
            <a:r>
              <a:rPr lang="tr-TR" sz="1600" dirty="0"/>
              <a:t>. </a:t>
            </a:r>
            <a:r>
              <a:rPr lang="en-US" sz="1600" dirty="0"/>
              <a:t>C</a:t>
            </a:r>
            <a:r>
              <a:rPr lang="tr-TR" sz="1600" dirty="0"/>
              <a:t>. </a:t>
            </a:r>
            <a:r>
              <a:rPr lang="tr-TR" sz="1600" dirty="0" err="1"/>
              <a:t>and</a:t>
            </a:r>
            <a:r>
              <a:rPr lang="en-US" sz="1600" dirty="0"/>
              <a:t> Chan</a:t>
            </a:r>
            <a:r>
              <a:rPr lang="tr-TR" sz="1600" dirty="0"/>
              <a:t>,</a:t>
            </a:r>
            <a:r>
              <a:rPr lang="en-US" sz="1600" dirty="0"/>
              <a:t> T</a:t>
            </a:r>
            <a:r>
              <a:rPr lang="tr-TR" sz="1600" dirty="0"/>
              <a:t>. </a:t>
            </a:r>
            <a:r>
              <a:rPr lang="en-US" sz="1600" dirty="0"/>
              <a:t>T</a:t>
            </a:r>
            <a:r>
              <a:rPr lang="tr-TR" sz="1600" dirty="0"/>
              <a:t>. </a:t>
            </a:r>
            <a:r>
              <a:rPr lang="en-US" sz="1600" dirty="0"/>
              <a:t>N</a:t>
            </a:r>
            <a:r>
              <a:rPr lang="tr-TR" sz="1600" dirty="0"/>
              <a:t>. (2019)</a:t>
            </a:r>
            <a:r>
              <a:rPr lang="en-US" sz="1600" dirty="0"/>
              <a:t>. Simulation in Medical Education. Journal of the Royal</a:t>
            </a:r>
            <a:r>
              <a:rPr lang="tr-TR" sz="1600" dirty="0"/>
              <a:t> </a:t>
            </a:r>
            <a:r>
              <a:rPr lang="en-US" sz="1600" dirty="0"/>
              <a:t>College of Physicians of Edinburgh</a:t>
            </a:r>
            <a:r>
              <a:rPr lang="tr-TR" sz="1600" dirty="0"/>
              <a:t>, </a:t>
            </a:r>
            <a:r>
              <a:rPr lang="en-US" sz="1600" dirty="0"/>
              <a:t>49(1)</a:t>
            </a:r>
            <a:r>
              <a:rPr lang="tr-TR" sz="1600" dirty="0"/>
              <a:t>, </a:t>
            </a:r>
            <a:r>
              <a:rPr lang="en-US" sz="1600" dirty="0"/>
              <a:t>52-57. doi:10.4997/jrcpe.2019.112</a:t>
            </a:r>
            <a:endParaRPr lang="tr-TR" sz="1600" dirty="0"/>
          </a:p>
          <a:p>
            <a:pPr marL="361950" indent="-361950">
              <a:spcAft>
                <a:spcPts val="600"/>
              </a:spcAft>
            </a:pPr>
            <a:r>
              <a:rPr lang="en-US" sz="1600" dirty="0"/>
              <a:t> </a:t>
            </a:r>
            <a:r>
              <a:rPr lang="en-US" sz="1600" dirty="0" err="1"/>
              <a:t>Tamilselvan</a:t>
            </a:r>
            <a:r>
              <a:rPr lang="en-US" sz="1600" dirty="0"/>
              <a:t>, C., Chua, S. M., Chew, H. S. J., &amp; Devi, M. K. (2023). Experiences of simulation-based learning among undergraduate nursing students: A systematic review and meta-synthesis. Nurse </a:t>
            </a:r>
            <a:r>
              <a:rPr lang="tr-TR" sz="1600" dirty="0"/>
              <a:t>E</a:t>
            </a:r>
            <a:r>
              <a:rPr lang="en-US" sz="1600" dirty="0"/>
              <a:t>education </a:t>
            </a:r>
            <a:r>
              <a:rPr lang="tr-TR" sz="1600" dirty="0"/>
              <a:t>T</a:t>
            </a:r>
            <a:r>
              <a:rPr lang="en-US" sz="1600" dirty="0" err="1"/>
              <a:t>oday</a:t>
            </a:r>
            <a:r>
              <a:rPr lang="en-US" sz="1600" dirty="0"/>
              <a:t>, 121, 105711. </a:t>
            </a:r>
            <a:endParaRPr lang="tr-TR" sz="1600" dirty="0"/>
          </a:p>
          <a:p>
            <a:pPr marL="361950" indent="-361950">
              <a:spcAft>
                <a:spcPts val="600"/>
              </a:spcAft>
            </a:pPr>
            <a:r>
              <a:rPr lang="tr-TR" sz="1600" dirty="0" err="1"/>
              <a:t>Titova</a:t>
            </a:r>
            <a:r>
              <a:rPr lang="tr-TR" sz="1600" dirty="0"/>
              <a:t> L.O., </a:t>
            </a:r>
            <a:r>
              <a:rPr lang="tr-TR" sz="1600" dirty="0" err="1"/>
              <a:t>Korniienko</a:t>
            </a:r>
            <a:r>
              <a:rPr lang="tr-TR" sz="1600" dirty="0"/>
              <a:t> S.S., </a:t>
            </a:r>
            <a:r>
              <a:rPr lang="tr-TR" sz="1600" dirty="0" err="1"/>
              <a:t>Zahorodko</a:t>
            </a:r>
            <a:r>
              <a:rPr lang="tr-TR" sz="1600" dirty="0"/>
              <a:t> P.V., </a:t>
            </a:r>
            <a:r>
              <a:rPr lang="tr-TR" sz="1600" dirty="0" err="1"/>
              <a:t>Moiseienko</a:t>
            </a:r>
            <a:r>
              <a:rPr lang="tr-TR" sz="1600" dirty="0"/>
              <a:t> M.V., </a:t>
            </a:r>
            <a:r>
              <a:rPr lang="tr-TR" sz="1600" dirty="0" err="1"/>
              <a:t>Donchev</a:t>
            </a:r>
            <a:r>
              <a:rPr lang="tr-TR" sz="1600" dirty="0"/>
              <a:t> I.I. (2025). </a:t>
            </a:r>
            <a:r>
              <a:rPr lang="tr-TR" sz="1600" dirty="0" err="1"/>
              <a:t>Gamification</a:t>
            </a:r>
            <a:r>
              <a:rPr lang="tr-TR" sz="1600" dirty="0"/>
              <a:t> as a </a:t>
            </a:r>
            <a:r>
              <a:rPr lang="tr-TR" sz="1600" dirty="0" err="1"/>
              <a:t>tool</a:t>
            </a:r>
            <a:r>
              <a:rPr lang="tr-TR" sz="1600" dirty="0"/>
              <a:t> </a:t>
            </a:r>
            <a:r>
              <a:rPr lang="tr-TR" sz="1600" dirty="0" err="1"/>
              <a:t>for</a:t>
            </a:r>
            <a:r>
              <a:rPr lang="tr-TR" sz="1600" dirty="0"/>
              <a:t> </a:t>
            </a:r>
            <a:r>
              <a:rPr lang="tr-TR" sz="1600" dirty="0" err="1"/>
              <a:t>developing</a:t>
            </a:r>
            <a:r>
              <a:rPr lang="tr-TR" sz="1600" dirty="0"/>
              <a:t> </a:t>
            </a:r>
            <a:r>
              <a:rPr lang="tr-TR" sz="1600" dirty="0" err="1"/>
              <a:t>digital</a:t>
            </a:r>
            <a:r>
              <a:rPr lang="tr-TR" sz="1600" dirty="0"/>
              <a:t> </a:t>
            </a:r>
            <a:r>
              <a:rPr lang="tr-TR" sz="1600" dirty="0" err="1"/>
              <a:t>competence</a:t>
            </a:r>
            <a:r>
              <a:rPr lang="tr-TR" sz="1600" dirty="0"/>
              <a:t> in </a:t>
            </a:r>
            <a:r>
              <a:rPr lang="tr-TR" sz="1600" dirty="0" err="1"/>
              <a:t>higher</a:t>
            </a:r>
            <a:r>
              <a:rPr lang="tr-TR" sz="1600" dirty="0"/>
              <a:t> </a:t>
            </a:r>
            <a:r>
              <a:rPr lang="tr-TR" sz="1600" dirty="0" err="1"/>
              <a:t>education</a:t>
            </a:r>
            <a:r>
              <a:rPr lang="tr-TR" sz="1600" dirty="0"/>
              <a:t>: </a:t>
            </a:r>
            <a:r>
              <a:rPr lang="tr-TR" sz="1600" dirty="0" err="1"/>
              <a:t>Theory</a:t>
            </a:r>
            <a:r>
              <a:rPr lang="tr-TR" sz="1600" dirty="0"/>
              <a:t>, </a:t>
            </a:r>
            <a:r>
              <a:rPr lang="tr-TR" sz="1600" dirty="0" err="1"/>
              <a:t>practice</a:t>
            </a:r>
            <a:r>
              <a:rPr lang="tr-TR" sz="1600" dirty="0"/>
              <a:t>, </a:t>
            </a:r>
            <a:r>
              <a:rPr lang="tr-TR" sz="1600" dirty="0" err="1"/>
              <a:t>and</a:t>
            </a:r>
            <a:r>
              <a:rPr lang="tr-TR" sz="1600" dirty="0"/>
              <a:t> </a:t>
            </a:r>
            <a:r>
              <a:rPr lang="tr-TR" sz="1600" dirty="0" err="1"/>
              <a:t>implementation</a:t>
            </a:r>
            <a:r>
              <a:rPr lang="tr-TR" sz="1600" dirty="0"/>
              <a:t> </a:t>
            </a:r>
            <a:r>
              <a:rPr lang="tr-TR" sz="1600" dirty="0" err="1"/>
              <a:t>guidelines</a:t>
            </a:r>
            <a:r>
              <a:rPr lang="tr-TR" sz="1600" dirty="0"/>
              <a:t>. https://doi.org/10.55056/cte.927. </a:t>
            </a:r>
          </a:p>
        </p:txBody>
      </p:sp>
    </p:spTree>
    <p:extLst>
      <p:ext uri="{BB962C8B-B14F-4D97-AF65-F5344CB8AC3E}">
        <p14:creationId xmlns:p14="http://schemas.microsoft.com/office/powerpoint/2010/main" val="1273603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31640" y="332657"/>
            <a:ext cx="7416824" cy="576064"/>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r>
              <a:rPr lang="en-US" sz="2800" b="1" dirty="0">
                <a:latin typeface="Arial" pitchFamily="34" charset="0"/>
                <a:cs typeface="Arial" pitchFamily="34" charset="0"/>
              </a:rPr>
              <a:t>Innovative Approaches in Education</a:t>
            </a:r>
            <a:endParaRPr lang="el-GR" sz="28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Rectangle 7"/>
          <p:cNvSpPr/>
          <p:nvPr/>
        </p:nvSpPr>
        <p:spPr>
          <a:xfrm>
            <a:off x="467544" y="1196752"/>
            <a:ext cx="8118849" cy="3662541"/>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The field of education is undergoing rapid transformation due to changing individual needs and technological advancements. This transformation requires more effective and engaging learning processes.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Gamification, simulation, and digital storytelling are among the most prominent instructional strategies of this new era. These methods actively engage learners and increase their interest.</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Unlike traditional techniques, these approaches are experience- and interaction-based. This results in deeper and more meaningful learning experiences.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The role of teachers is shifting from knowledge transmitters to learning facilitators. These new strategies serve as powerful tools to support that role.</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When used effectively, innovative approaches enhance both student success and teaching quality. Therefore, interest in such methods is growing rapidly.</a:t>
            </a:r>
            <a:endParaRPr lang="el-GR" sz="1600" dirty="0">
              <a:latin typeface="Arial" pitchFamily="34" charset="0"/>
              <a:cs typeface="Arial" pitchFamily="34" charset="0"/>
            </a:endParaRPr>
          </a:p>
        </p:txBody>
      </p:sp>
      <p:sp>
        <p:nvSpPr>
          <p:cNvPr id="10" name="Rectangle 9"/>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3" name="Rectangle 12"/>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5" name="Picture 14"/>
          <p:cNvPicPr/>
          <p:nvPr/>
        </p:nvPicPr>
        <p:blipFill>
          <a:blip r:embed="rId3"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2055504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31640" y="332657"/>
            <a:ext cx="7416824" cy="576064"/>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r>
              <a:rPr lang="en-US" sz="2800" b="1" dirty="0">
                <a:latin typeface="Arial" pitchFamily="34" charset="0"/>
                <a:cs typeface="Arial" pitchFamily="34" charset="0"/>
              </a:rPr>
              <a:t>What Is Game-Based Learning?</a:t>
            </a:r>
            <a:endParaRPr lang="el-GR" sz="28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Rectangle 7"/>
          <p:cNvSpPr/>
          <p:nvPr/>
        </p:nvSpPr>
        <p:spPr>
          <a:xfrm>
            <a:off x="467544" y="1196752"/>
            <a:ext cx="8118849" cy="3662541"/>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Game-based learning is an approach where game elements are used for educational purposes. It allows students to have fun while learning.</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The natural curiosity triggered by games leads students to engage more actively in learning. This strengthens </a:t>
            </a:r>
            <a:r>
              <a:rPr lang="en-US" sz="1600" dirty="0">
                <a:latin typeface="Arial" pitchFamily="34" charset="0"/>
                <a:cs typeface="Arial" pitchFamily="34" charset="0"/>
                <a:hlinkClick r:id="rId3"/>
              </a:rPr>
              <a:t>intrinsic motivation</a:t>
            </a:r>
            <a:r>
              <a:rPr lang="tr-TR" sz="1600" dirty="0">
                <a:latin typeface="Arial" pitchFamily="34" charset="0"/>
                <a:cs typeface="Arial" pitchFamily="34" charset="0"/>
              </a:rPr>
              <a:t> (</a:t>
            </a:r>
            <a:r>
              <a:rPr lang="tr-TR" sz="1600" dirty="0" err="1">
                <a:latin typeface="Arial" pitchFamily="34" charset="0"/>
                <a:cs typeface="Arial" pitchFamily="34" charset="0"/>
              </a:rPr>
              <a:t>Dahalan</a:t>
            </a:r>
            <a:r>
              <a:rPr lang="tr-TR" sz="1600" dirty="0">
                <a:latin typeface="Arial" pitchFamily="34" charset="0"/>
                <a:cs typeface="Arial" pitchFamily="34" charset="0"/>
              </a:rPr>
              <a:t> et al., 2024)</a:t>
            </a:r>
            <a:r>
              <a:rPr lang="en-US" sz="1600" dirty="0">
                <a:latin typeface="Arial" pitchFamily="34" charset="0"/>
                <a:cs typeface="Arial" pitchFamily="34" charset="0"/>
              </a:rPr>
              <a:t>.</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Tasks within games help students concentrate and remain focused on learning goals. Even traditionally dull subjects can become engaging through this method.</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Game-based learning fosters not only knowledge acquisition but also problem-solving and decision-making skills. When tied to real-world scenarios, its effectiveness multiplies.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Integrating game elements into instruction leads to more meaningful and lasting learning experiences. Students are more likely to retain information in long-term memory.</a:t>
            </a:r>
            <a:endParaRPr lang="el-GR" sz="1600" dirty="0">
              <a:latin typeface="Arial" pitchFamily="34" charset="0"/>
              <a:cs typeface="Arial" pitchFamily="34" charset="0"/>
            </a:endParaRPr>
          </a:p>
        </p:txBody>
      </p:sp>
      <p:sp>
        <p:nvSpPr>
          <p:cNvPr id="10" name="Rectangle 9"/>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3" name="Rectangle 12"/>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1463396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31640" y="332657"/>
            <a:ext cx="7416824" cy="576064"/>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r>
              <a:rPr lang="en-US" sz="2800" b="1" dirty="0">
                <a:latin typeface="Arial" pitchFamily="34" charset="0"/>
                <a:cs typeface="Arial" pitchFamily="34" charset="0"/>
              </a:rPr>
              <a:t>Educational Benefits of Gamification</a:t>
            </a:r>
            <a:endParaRPr lang="el-GR" sz="28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Rectangle 7"/>
          <p:cNvSpPr/>
          <p:nvPr/>
        </p:nvSpPr>
        <p:spPr>
          <a:xfrm>
            <a:off x="467544" y="1196752"/>
            <a:ext cx="8118849" cy="3416320"/>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Gamification makes instructional content more appealing and increases student interest. This encourages active participation in class activities.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It promotes learner autonomy by giving students a sense of control over their learning processes. Elements such as rewards, points, and levels motivate learners to progress.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Instant feedback mechanisms help students recognize their mistakes and adjust accordingly. This</a:t>
            </a:r>
            <a:r>
              <a:rPr lang="tr-TR" sz="1600" dirty="0">
                <a:latin typeface="Arial" pitchFamily="34" charset="0"/>
                <a:cs typeface="Arial" pitchFamily="34" charset="0"/>
              </a:rPr>
              <a:t> </a:t>
            </a:r>
            <a:r>
              <a:rPr lang="en-US" sz="1600" dirty="0">
                <a:latin typeface="Arial" pitchFamily="34" charset="0"/>
                <a:cs typeface="Arial" pitchFamily="34" charset="0"/>
              </a:rPr>
              <a:t>makes learning more effective and self-directed.</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Teachers can monitor student progress through data from digital platforms. This allows for personalized instruction based on individual performance.</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Gamification supports higher-order thinking skills such as </a:t>
            </a:r>
            <a:r>
              <a:rPr lang="en-US" sz="1600" dirty="0">
                <a:latin typeface="Arial" pitchFamily="34" charset="0"/>
                <a:cs typeface="Arial" pitchFamily="34" charset="0"/>
                <a:hlinkClick r:id="rId3"/>
              </a:rPr>
              <a:t>critical thinking</a:t>
            </a:r>
            <a:r>
              <a:rPr lang="en-US" sz="1600" dirty="0">
                <a:latin typeface="Arial" pitchFamily="34" charset="0"/>
                <a:cs typeface="Arial" pitchFamily="34" charset="0"/>
              </a:rPr>
              <a:t>, problem solving, and planning. These skills are vital both in academics and real-life contexts.</a:t>
            </a:r>
            <a:endParaRPr lang="el-GR" sz="1600" dirty="0">
              <a:latin typeface="Arial" pitchFamily="34" charset="0"/>
              <a:cs typeface="Arial" pitchFamily="34" charset="0"/>
            </a:endParaRPr>
          </a:p>
        </p:txBody>
      </p:sp>
      <p:sp>
        <p:nvSpPr>
          <p:cNvPr id="10" name="Rectangle 9"/>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3" name="Rectangle 12"/>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1463396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31640" y="332657"/>
            <a:ext cx="7416824" cy="576064"/>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lgn="ctr"/>
            <a:r>
              <a:rPr lang="en-US" sz="2800" b="1" dirty="0">
                <a:latin typeface="Arial" pitchFamily="34" charset="0"/>
                <a:cs typeface="Arial" pitchFamily="34" charset="0"/>
              </a:rPr>
              <a:t>The Foundations and Definition of Simulation</a:t>
            </a:r>
            <a:endParaRPr lang="el-GR" sz="28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Rectangle 7"/>
          <p:cNvSpPr/>
          <p:nvPr/>
        </p:nvSpPr>
        <p:spPr>
          <a:xfrm>
            <a:off x="467544" y="1196752"/>
            <a:ext cx="8118849" cy="3908762"/>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Simulation is a teaching method that recreates real-life situations in a safe and controlled environment</a:t>
            </a:r>
            <a:r>
              <a:rPr lang="tr-TR" sz="1600" dirty="0">
                <a:latin typeface="Arial" pitchFamily="34" charset="0"/>
                <a:cs typeface="Arial" pitchFamily="34" charset="0"/>
              </a:rPr>
              <a:t> (</a:t>
            </a:r>
            <a:r>
              <a:rPr lang="tr-TR" sz="1600" dirty="0" err="1">
                <a:latin typeface="Arial" pitchFamily="34" charset="0"/>
                <a:cs typeface="Arial" pitchFamily="34" charset="0"/>
              </a:rPr>
              <a:t>So</a:t>
            </a:r>
            <a:r>
              <a:rPr lang="tr-TR" sz="1600" dirty="0">
                <a:latin typeface="Arial" pitchFamily="34" charset="0"/>
                <a:cs typeface="Arial" pitchFamily="34" charset="0"/>
              </a:rPr>
              <a:t> et al., 2019)</a:t>
            </a:r>
            <a:r>
              <a:rPr lang="en-US" sz="1600" dirty="0">
                <a:latin typeface="Arial" pitchFamily="34" charset="0"/>
                <a:cs typeface="Arial" pitchFamily="34" charset="0"/>
              </a:rPr>
              <a:t>. It is especially valuable for teaching complex or high-risk content.</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Through simulations, students apply what they have learned and gain hands-on experience. This practical exposure enhances knowledge retention.</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Simulations are particularly effective in fields such as healthcare, engineering, and vocational education. They offer learning environments that closely mimic real situations.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This approach is grounded in </a:t>
            </a:r>
            <a:r>
              <a:rPr lang="en-US" sz="1600" dirty="0">
                <a:latin typeface="Arial" pitchFamily="34" charset="0"/>
                <a:cs typeface="Arial" pitchFamily="34" charset="0"/>
                <a:hlinkClick r:id="rId3"/>
              </a:rPr>
              <a:t>experiential learning theory</a:t>
            </a:r>
            <a:r>
              <a:rPr lang="en-US" sz="1600" dirty="0">
                <a:latin typeface="Arial" pitchFamily="34" charset="0"/>
                <a:cs typeface="Arial" pitchFamily="34" charset="0"/>
              </a:rPr>
              <a:t>, which emphasizes learning through experience. It allows learners to make mistakes without real-world consequences.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With advancements in technology, simulations now include augmented and </a:t>
            </a:r>
            <a:r>
              <a:rPr lang="en-US" sz="1600" dirty="0">
                <a:latin typeface="Arial" pitchFamily="34" charset="0"/>
                <a:cs typeface="Arial" pitchFamily="34" charset="0"/>
                <a:hlinkClick r:id="rId4"/>
              </a:rPr>
              <a:t>virtual reality</a:t>
            </a:r>
            <a:r>
              <a:rPr lang="en-US" sz="1600" dirty="0">
                <a:latin typeface="Arial" pitchFamily="34" charset="0"/>
                <a:cs typeface="Arial" pitchFamily="34" charset="0"/>
              </a:rPr>
              <a:t>, making learning more immersive and engaging.</a:t>
            </a:r>
            <a:endParaRPr lang="el-GR" sz="1600" dirty="0">
              <a:latin typeface="Arial" pitchFamily="34" charset="0"/>
              <a:cs typeface="Arial" pitchFamily="34" charset="0"/>
            </a:endParaRPr>
          </a:p>
        </p:txBody>
      </p:sp>
      <p:sp>
        <p:nvSpPr>
          <p:cNvPr id="10" name="Rectangle 9"/>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3" name="Rectangle 12"/>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1463396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31640" y="332657"/>
            <a:ext cx="7416824" cy="576064"/>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r>
              <a:rPr lang="en-US" sz="2800" b="1" dirty="0">
                <a:latin typeface="Arial" pitchFamily="34" charset="0"/>
                <a:cs typeface="Arial" pitchFamily="34" charset="0"/>
              </a:rPr>
              <a:t>Educational Advantages of Simulation</a:t>
            </a:r>
            <a:endParaRPr lang="el-GR" sz="28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Rectangle 7"/>
          <p:cNvSpPr/>
          <p:nvPr/>
        </p:nvSpPr>
        <p:spPr>
          <a:xfrm>
            <a:off x="467544" y="1196752"/>
            <a:ext cx="8118849" cy="3416320"/>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Simulations develop students' critical thinking and decision-making abilities. These are essential skills in professional environments.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Learners can reinforce theoretical knowledge by applying it in practical settings. This bridges the gap between theory and practice</a:t>
            </a:r>
            <a:r>
              <a:rPr lang="tr-TR" sz="1600" dirty="0">
                <a:latin typeface="Arial" pitchFamily="34" charset="0"/>
                <a:cs typeface="Arial" pitchFamily="34" charset="0"/>
              </a:rPr>
              <a:t> </a:t>
            </a:r>
            <a:r>
              <a:rPr lang="en-US" sz="1600" dirty="0">
                <a:latin typeface="Arial" pitchFamily="34" charset="0"/>
                <a:cs typeface="Arial" pitchFamily="34" charset="0"/>
              </a:rPr>
              <a:t>.</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By providing opportunities to experiment and fail safely, simulations boost learner confidence. Learning from mistakes becomes a central part of the process.</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Instructors can assess students' performance in real time and provide immediate feedback. This </a:t>
            </a:r>
            <a:r>
              <a:rPr lang="tr-TR" sz="1600" dirty="0">
                <a:latin typeface="Arial" pitchFamily="34" charset="0"/>
                <a:cs typeface="Arial" pitchFamily="34" charset="0"/>
                <a:hlinkClick r:id="rId3"/>
              </a:rPr>
              <a:t>formative </a:t>
            </a:r>
            <a:r>
              <a:rPr lang="tr-TR" sz="1600" dirty="0" err="1">
                <a:latin typeface="Arial" pitchFamily="34" charset="0"/>
                <a:cs typeface="Arial" pitchFamily="34" charset="0"/>
                <a:hlinkClick r:id="rId3"/>
              </a:rPr>
              <a:t>assessment</a:t>
            </a:r>
            <a:r>
              <a:rPr lang="tr-TR" sz="1600" dirty="0">
                <a:latin typeface="Arial" pitchFamily="34" charset="0"/>
                <a:cs typeface="Arial" pitchFamily="34" charset="0"/>
              </a:rPr>
              <a:t> </a:t>
            </a:r>
            <a:r>
              <a:rPr lang="en-US" sz="1600" dirty="0">
                <a:latin typeface="Arial" pitchFamily="34" charset="0"/>
                <a:cs typeface="Arial" pitchFamily="34" charset="0"/>
              </a:rPr>
              <a:t>enhances instructional effectiveness</a:t>
            </a:r>
            <a:r>
              <a:rPr lang="tr-TR" sz="1600" dirty="0">
                <a:latin typeface="Arial" pitchFamily="34" charset="0"/>
                <a:cs typeface="Arial" pitchFamily="34" charset="0"/>
              </a:rPr>
              <a:t>  (</a:t>
            </a:r>
            <a:r>
              <a:rPr lang="tr-TR" sz="1600" dirty="0" err="1">
                <a:latin typeface="Arial" pitchFamily="34" charset="0"/>
                <a:cs typeface="Arial" pitchFamily="34" charset="0"/>
              </a:rPr>
              <a:t>Titova</a:t>
            </a:r>
            <a:r>
              <a:rPr lang="tr-TR" sz="1600" dirty="0">
                <a:latin typeface="Arial" pitchFamily="34" charset="0"/>
                <a:cs typeface="Arial" pitchFamily="34" charset="0"/>
              </a:rPr>
              <a:t> et al., 2025)</a:t>
            </a:r>
            <a:r>
              <a:rPr lang="en-US" sz="1600" dirty="0">
                <a:latin typeface="Arial" pitchFamily="34" charset="0"/>
                <a:cs typeface="Arial" pitchFamily="34" charset="0"/>
              </a:rPr>
              <a:t>.</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Simulations make learning more interactive and student-centered. They increase learner motivation and promote active participation.</a:t>
            </a:r>
            <a:endParaRPr lang="el-GR" sz="1600" dirty="0">
              <a:latin typeface="Arial" pitchFamily="34" charset="0"/>
              <a:cs typeface="Arial" pitchFamily="34" charset="0"/>
            </a:endParaRPr>
          </a:p>
        </p:txBody>
      </p:sp>
      <p:sp>
        <p:nvSpPr>
          <p:cNvPr id="10" name="Rectangle 9"/>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3" name="Rectangle 12"/>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146339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31640" y="332657"/>
            <a:ext cx="7416824" cy="576064"/>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r>
              <a:rPr lang="en-US" sz="2800" b="1" dirty="0">
                <a:latin typeface="Arial" pitchFamily="34" charset="0"/>
                <a:cs typeface="Arial" pitchFamily="34" charset="0"/>
              </a:rPr>
              <a:t>What Is Digital Storytelling?</a:t>
            </a:r>
            <a:endParaRPr lang="el-GR" sz="28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Rectangle 7"/>
          <p:cNvSpPr/>
          <p:nvPr/>
        </p:nvSpPr>
        <p:spPr>
          <a:xfrm>
            <a:off x="467544" y="1196752"/>
            <a:ext cx="8118849" cy="3416320"/>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Digital storytelling is a modern instructional method that blends traditional narrative with digital tools. Students can create their own stories using visuals, audio, text, and video.</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It brings emotional depth and creativity into the learning process. Students not only absorb information but also express and personalize it.</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Visual and auditory elements activate multiple learning channels, which improves </a:t>
            </a:r>
            <a:r>
              <a:rPr lang="en-US" sz="1600" dirty="0">
                <a:latin typeface="Arial" pitchFamily="34" charset="0"/>
                <a:cs typeface="Arial" pitchFamily="34" charset="0"/>
                <a:hlinkClick r:id="rId3"/>
              </a:rPr>
              <a:t>retention</a:t>
            </a:r>
            <a:r>
              <a:rPr lang="en-US" sz="1600" dirty="0">
                <a:latin typeface="Arial" pitchFamily="34" charset="0"/>
                <a:cs typeface="Arial" pitchFamily="34" charset="0"/>
              </a:rPr>
              <a:t>. This multimodal input supports more effective learning.</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With mobile devices, students can create digital stories anytime and anywhere. This flexibility enhances access to and engagement in learning.</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Digital storytelling strengthens both digital literacy and communication skills. It also boosts students’ confidence in producing original content.</a:t>
            </a:r>
            <a:endParaRPr lang="el-GR" sz="1600" dirty="0">
              <a:latin typeface="Arial" pitchFamily="34" charset="0"/>
              <a:cs typeface="Arial" pitchFamily="34" charset="0"/>
            </a:endParaRPr>
          </a:p>
        </p:txBody>
      </p:sp>
      <p:sp>
        <p:nvSpPr>
          <p:cNvPr id="10" name="Rectangle 9"/>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3" name="Rectangle 12"/>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1463396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31640" y="332657"/>
            <a:ext cx="7416824" cy="576064"/>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r>
              <a:rPr lang="en-US" sz="2800" b="1" dirty="0">
                <a:latin typeface="Arial" pitchFamily="34" charset="0"/>
                <a:cs typeface="Arial" pitchFamily="34" charset="0"/>
              </a:rPr>
              <a:t>Benefits of Digital Storytelling</a:t>
            </a:r>
            <a:endParaRPr lang="el-GR" sz="28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Rectangle 7"/>
          <p:cNvSpPr/>
          <p:nvPr/>
        </p:nvSpPr>
        <p:spPr>
          <a:xfrm>
            <a:off x="467544" y="1196752"/>
            <a:ext cx="8118849" cy="3416320"/>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Storytelling fosters empathy and helps learners understand different perspectives. This contributes to emotional and social development.</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Creating stories in digital environments allows students to interact with technology creatively. This promotes media literacy and digital fluency.</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In vocational education, students can use storytelling to reflect on and showcase their professional experiences. This supports the formation of vocational identity.</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Educators can use student-generated stories as discussion starters, encouraging collaboration and deeper analysis. This makes the classroom more interactive.</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This method can be adapted to all educational levels, from preschool to higher education (</a:t>
            </a:r>
            <a:r>
              <a:rPr lang="en-US" sz="1600" dirty="0" err="1">
                <a:latin typeface="Arial" pitchFamily="34" charset="0"/>
                <a:cs typeface="Arial" pitchFamily="34" charset="0"/>
              </a:rPr>
              <a:t>Preradovic</a:t>
            </a:r>
            <a:r>
              <a:rPr lang="en-US" sz="1600" dirty="0">
                <a:latin typeface="Arial" pitchFamily="34" charset="0"/>
                <a:cs typeface="Arial" pitchFamily="34" charset="0"/>
              </a:rPr>
              <a:t> et al., 2016)</a:t>
            </a:r>
            <a:r>
              <a:rPr lang="tr-TR" sz="1600" dirty="0">
                <a:latin typeface="Arial" pitchFamily="34" charset="0"/>
                <a:cs typeface="Arial" pitchFamily="34" charset="0"/>
              </a:rPr>
              <a:t> </a:t>
            </a:r>
            <a:r>
              <a:rPr lang="en-US" sz="1600" dirty="0">
                <a:latin typeface="Arial" pitchFamily="34" charset="0"/>
                <a:cs typeface="Arial" pitchFamily="34" charset="0"/>
              </a:rPr>
              <a:t>. Its flexibility makes it a versatile instructional strategy.</a:t>
            </a:r>
            <a:endParaRPr lang="el-GR" sz="1600" dirty="0">
              <a:latin typeface="Arial" pitchFamily="34" charset="0"/>
              <a:cs typeface="Arial" pitchFamily="34" charset="0"/>
            </a:endParaRPr>
          </a:p>
        </p:txBody>
      </p:sp>
      <p:sp>
        <p:nvSpPr>
          <p:cNvPr id="10" name="Rectangle 9"/>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3" name="Rectangle 12"/>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5" name="Picture 14"/>
          <p:cNvPicPr/>
          <p:nvPr/>
        </p:nvPicPr>
        <p:blipFill>
          <a:blip r:embed="rId3"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1463396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1331640" y="332657"/>
            <a:ext cx="7416824" cy="576064"/>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763" lvl="1" algn="ctr"/>
            <a:r>
              <a:rPr lang="en-US" sz="2800" b="1" dirty="0">
                <a:latin typeface="Arial" pitchFamily="34" charset="0"/>
                <a:cs typeface="Arial" pitchFamily="34" charset="0"/>
              </a:rPr>
              <a:t>Role of </a:t>
            </a:r>
            <a:r>
              <a:rPr lang="tr-TR" sz="2800" b="1" dirty="0">
                <a:latin typeface="Arial" pitchFamily="34" charset="0"/>
                <a:cs typeface="Arial" pitchFamily="34" charset="0"/>
              </a:rPr>
              <a:t>3</a:t>
            </a:r>
            <a:r>
              <a:rPr lang="en-US" sz="2800" b="1" dirty="0">
                <a:latin typeface="Arial" pitchFamily="34" charset="0"/>
                <a:cs typeface="Arial" pitchFamily="34" charset="0"/>
              </a:rPr>
              <a:t> Methods in Vocational Education</a:t>
            </a:r>
            <a:endParaRPr lang="el-GR" sz="2800" dirty="0">
              <a:latin typeface="Arial" pitchFamily="34" charset="0"/>
              <a:cs typeface="Arial" pitchFamily="34" charset="0"/>
            </a:endParaRP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349060" y="188640"/>
            <a:ext cx="765319" cy="765319"/>
          </a:xfrm>
          <a:prstGeom prst="rect">
            <a:avLst/>
          </a:prstGeom>
        </p:spPr>
      </p:pic>
      <p:sp>
        <p:nvSpPr>
          <p:cNvPr id="8" name="Rectangle 7"/>
          <p:cNvSpPr/>
          <p:nvPr/>
        </p:nvSpPr>
        <p:spPr>
          <a:xfrm>
            <a:off x="467544" y="1196752"/>
            <a:ext cx="8118849" cy="3416320"/>
          </a:xfrm>
          <a:prstGeom prst="rect">
            <a:avLst/>
          </a:prstGeom>
          <a:noFill/>
        </p:spPr>
        <p:txBody>
          <a:bodyPr wrap="square">
            <a:spAutoFit/>
          </a:bodyPr>
          <a:lstStyle/>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Gamification, simulation, and digital storytelling add a dynamic dimension to vocational training. They transform practical knowledge into experiential learning.</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Especially in technical fields, simulations and games are powerful tools for skill development. They allow students to safely explore real-world scenarios</a:t>
            </a:r>
            <a:r>
              <a:rPr lang="tr-TR" sz="1600" dirty="0">
                <a:latin typeface="Arial" pitchFamily="34" charset="0"/>
                <a:cs typeface="Arial" pitchFamily="34" charset="0"/>
              </a:rPr>
              <a:t>  (</a:t>
            </a:r>
            <a:r>
              <a:rPr lang="tr-TR" sz="1600" dirty="0" err="1">
                <a:latin typeface="Arial" pitchFamily="34" charset="0"/>
                <a:cs typeface="Arial" pitchFamily="34" charset="0"/>
              </a:rPr>
              <a:t>Tamilsevan</a:t>
            </a:r>
            <a:r>
              <a:rPr lang="tr-TR" sz="1600" dirty="0">
                <a:latin typeface="Arial" pitchFamily="34" charset="0"/>
                <a:cs typeface="Arial" pitchFamily="34" charset="0"/>
              </a:rPr>
              <a:t> et al., 2023)</a:t>
            </a:r>
            <a:r>
              <a:rPr lang="en-US" sz="1600" dirty="0">
                <a:latin typeface="Arial" pitchFamily="34" charset="0"/>
                <a:cs typeface="Arial" pitchFamily="34" charset="0"/>
              </a:rPr>
              <a:t>.</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Students can share their vocational experiences through storytelling. This peer-sharing builds a </a:t>
            </a:r>
            <a:r>
              <a:rPr lang="en-US" sz="1600" dirty="0">
                <a:latin typeface="Arial" pitchFamily="34" charset="0"/>
                <a:cs typeface="Arial" pitchFamily="34" charset="0"/>
                <a:hlinkClick r:id="rId3"/>
              </a:rPr>
              <a:t>collaborative learning</a:t>
            </a:r>
            <a:r>
              <a:rPr lang="en-US" sz="1600" dirty="0">
                <a:latin typeface="Arial" pitchFamily="34" charset="0"/>
                <a:cs typeface="Arial" pitchFamily="34" charset="0"/>
              </a:rPr>
              <a:t> community.</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These approaches allow for personalized learning tailored to each student’s pace and needs. This increases the overall effectiveness of instruction.</a:t>
            </a:r>
            <a:endParaRPr lang="tr-TR" sz="1600" dirty="0">
              <a:latin typeface="Arial" pitchFamily="34" charset="0"/>
              <a:cs typeface="Arial" pitchFamily="34" charset="0"/>
            </a:endParaRPr>
          </a:p>
          <a:p>
            <a:pPr marL="285750" indent="-285750">
              <a:spcBef>
                <a:spcPts val="600"/>
              </a:spcBef>
              <a:spcAft>
                <a:spcPts val="600"/>
              </a:spcAft>
              <a:buFont typeface="Wingdings" panose="05000000000000000000" pitchFamily="2" charset="2"/>
              <a:buChar char="Ø"/>
            </a:pPr>
            <a:r>
              <a:rPr lang="en-US" sz="1600" dirty="0">
                <a:latin typeface="Arial" pitchFamily="34" charset="0"/>
                <a:cs typeface="Arial" pitchFamily="34" charset="0"/>
              </a:rPr>
              <a:t>Learners gain not only technical knowledge but also soft skills like communication, teamwork, and critical thinking. These are essential for workforce readiness.</a:t>
            </a:r>
            <a:endParaRPr lang="el-GR" sz="1600" dirty="0">
              <a:latin typeface="Arial" pitchFamily="34" charset="0"/>
              <a:cs typeface="Arial" pitchFamily="34" charset="0"/>
            </a:endParaRPr>
          </a:p>
        </p:txBody>
      </p:sp>
      <p:sp>
        <p:nvSpPr>
          <p:cNvPr id="10" name="Rectangle 9"/>
          <p:cNvSpPr/>
          <p:nvPr/>
        </p:nvSpPr>
        <p:spPr>
          <a:xfrm>
            <a:off x="564514" y="6066147"/>
            <a:ext cx="5652120" cy="553998"/>
          </a:xfrm>
          <a:prstGeom prst="rect">
            <a:avLst/>
          </a:prstGeom>
        </p:spPr>
        <p:txBody>
          <a:bodyPr wrap="square">
            <a:spAutoFit/>
          </a:bodyPr>
          <a:lstStyle/>
          <a:p>
            <a:r>
              <a:rPr lang="en-GB" sz="1000" dirty="0">
                <a:solidFill>
                  <a:schemeClr val="bg1">
                    <a:lumMod val="50000"/>
                  </a:schemeClr>
                </a:solidFill>
                <a:latin typeface="Arial" pitchFamily="34" charset="0"/>
                <a:cs typeface="Arial"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l-GR" sz="1000" dirty="0">
              <a:solidFill>
                <a:schemeClr val="bg1">
                  <a:lumMod val="50000"/>
                </a:schemeClr>
              </a:solidFill>
              <a:latin typeface="Arial" pitchFamily="34" charset="0"/>
              <a:cs typeface="Arial" pitchFamily="34" charset="0"/>
            </a:endParaRPr>
          </a:p>
        </p:txBody>
      </p:sp>
      <p:sp>
        <p:nvSpPr>
          <p:cNvPr id="13" name="Rectangle 12"/>
          <p:cNvSpPr/>
          <p:nvPr/>
        </p:nvSpPr>
        <p:spPr>
          <a:xfrm>
            <a:off x="611559" y="5805264"/>
            <a:ext cx="3240331" cy="230832"/>
          </a:xfrm>
          <a:prstGeom prst="rect">
            <a:avLst/>
          </a:prstGeom>
        </p:spPr>
        <p:txBody>
          <a:bodyPr wrap="square">
            <a:spAutoFit/>
          </a:bodyPr>
          <a:lstStyle/>
          <a:p>
            <a:r>
              <a:rPr lang="en-GB" sz="900" dirty="0">
                <a:latin typeface="Arial" pitchFamily="34" charset="0"/>
                <a:cs typeface="Arial" pitchFamily="34" charset="0"/>
              </a:rPr>
              <a:t>PROJECT CODE: 2024-1-TR01-KA220-VET-000246582</a:t>
            </a:r>
            <a:endParaRPr lang="el-GR" sz="900" dirty="0">
              <a:latin typeface="Arial" pitchFamily="34" charset="0"/>
              <a:cs typeface="Arial" pitchFamily="34" charset="0"/>
            </a:endParaRPr>
          </a:p>
        </p:txBody>
      </p:sp>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6660232" y="6122220"/>
            <a:ext cx="2142490" cy="477520"/>
          </a:xfrm>
          <a:prstGeom prst="rect">
            <a:avLst/>
          </a:prstGeom>
        </p:spPr>
      </p:pic>
    </p:spTree>
    <p:extLst>
      <p:ext uri="{BB962C8B-B14F-4D97-AF65-F5344CB8AC3E}">
        <p14:creationId xmlns:p14="http://schemas.microsoft.com/office/powerpoint/2010/main" val="146339670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5921</TotalTime>
  <Words>2145</Words>
  <Application>Microsoft Office PowerPoint</Application>
  <PresentationFormat>Ekran Gösterisi (4:3)</PresentationFormat>
  <Paragraphs>94</Paragraphs>
  <Slides>12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Tahoma</vt:lpstr>
      <vt:lpstr>Wingdings</vt:lpstr>
      <vt:lpstr>Tema de Office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eurofue</dc:creator>
  <cp:lastModifiedBy>ismail yelpaze</cp:lastModifiedBy>
  <cp:revision>48</cp:revision>
  <dcterms:created xsi:type="dcterms:W3CDTF">2019-02-05T11:00:25Z</dcterms:created>
  <dcterms:modified xsi:type="dcterms:W3CDTF">2025-05-27T19:30:02Z</dcterms:modified>
</cp:coreProperties>
</file>